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3A5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2788920"/>
            <a:ext cx="12191695" cy="50800"/>
          </a:xfrm>
          <a:prstGeom prst="rect">
            <a:avLst/>
          </a:prstGeom>
          <a:solidFill>
            <a:srgbClr val="1F9E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1828800"/>
            <a:ext cx="105156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4400" b="1">
                <a:solidFill>
                  <a:srgbClr val="FFFFFF"/>
                </a:solidFill>
                <a:latin typeface="Calibri"/>
              </a:rPr>
              <a:t>Das E-Scooter-Training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2971800"/>
            <a:ext cx="1051560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2200" b="0">
                <a:solidFill>
                  <a:srgbClr val="C8D6E6"/>
                </a:solidFill>
                <a:latin typeface="Calibri"/>
              </a:rPr>
              <a:t>Sicher unterwegs mit dem E-Scooter — das Trainingsangebot im Überblick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5852160"/>
            <a:ext cx="105156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1400" b="0">
                <a:solidFill>
                  <a:srgbClr val="C8D6E6"/>
                </a:solidFill>
                <a:latin typeface="Calibri"/>
              </a:rPr>
              <a:t>Deutsche Verkehrswacht · ScootSkills</a:t>
            </a:r>
          </a:p>
        </p:txBody>
      </p:sp>
      <p:pic>
        <p:nvPicPr>
          <p:cNvPr id="6" name="Picture 5" descr="scootskills-logo.webp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" y="640080"/>
            <a:ext cx="1234440" cy="54864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201168"/>
          </a:xfrm>
          <a:prstGeom prst="rect">
            <a:avLst/>
          </a:prstGeom>
          <a:solidFill>
            <a:srgbClr val="1F9E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457200"/>
            <a:ext cx="109728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1300" b="1">
                <a:solidFill>
                  <a:srgbClr val="178A41"/>
                </a:solidFill>
                <a:latin typeface="Calibri"/>
              </a:rPr>
              <a:t>PRAXIS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777240"/>
            <a:ext cx="1097280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3000" b="1">
                <a:solidFill>
                  <a:srgbClr val="143A5E"/>
                </a:solidFill>
                <a:latin typeface="Calibri"/>
              </a:rPr>
              <a:t>Der Praxisparcours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600200"/>
            <a:ext cx="2011680" cy="38100"/>
          </a:xfrm>
          <a:prstGeom prst="rect">
            <a:avLst/>
          </a:prstGeom>
          <a:solidFill>
            <a:srgbClr val="1F9E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920240"/>
            <a:ext cx="1088136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1900" b="0">
                <a:solidFill>
                  <a:srgbClr val="1B2A40"/>
                </a:solidFill>
                <a:latin typeface="Calibri"/>
              </a:rPr>
              <a:t>Auf einer abgesperrten Fläche (mind. 10 × 30 m) wird Station für Station geübt: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697480"/>
            <a:ext cx="10881360" cy="3291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700" b="1">
                <a:solidFill>
                  <a:srgbClr val="178A41"/>
                </a:solidFill>
                <a:latin typeface="Calibri"/>
              </a:rPr>
              <a:t>•  </a:t>
            </a:r>
            <a:r>
              <a:rPr sz="1700">
                <a:solidFill>
                  <a:srgbClr val="1B2A40"/>
                </a:solidFill>
                <a:latin typeface="Calibri"/>
              </a:rPr>
              <a:t>Fahrzeuggewöhnung — Anfahren, Tempo, Bremsen kennenlernen</a:t>
            </a:r>
          </a:p>
          <a:p>
            <a:pPr>
              <a:spcAft>
                <a:spcPts val="1000"/>
              </a:spcAft>
            </a:pPr>
            <a:r>
              <a:rPr sz="1700" b="1">
                <a:solidFill>
                  <a:srgbClr val="178A41"/>
                </a:solidFill>
                <a:latin typeface="Calibri"/>
              </a:rPr>
              <a:t>•  </a:t>
            </a:r>
            <a:r>
              <a:rPr sz="1700">
                <a:solidFill>
                  <a:srgbClr val="1B2A40"/>
                </a:solidFill>
                <a:latin typeface="Calibri"/>
              </a:rPr>
              <a:t>Geradeausfahrt / Spur halten — Blickführung und Balance</a:t>
            </a:r>
          </a:p>
          <a:p>
            <a:pPr>
              <a:spcAft>
                <a:spcPts val="1000"/>
              </a:spcAft>
            </a:pPr>
            <a:r>
              <a:rPr sz="1700" b="1">
                <a:solidFill>
                  <a:srgbClr val="178A41"/>
                </a:solidFill>
                <a:latin typeface="Calibri"/>
              </a:rPr>
              <a:t>•  </a:t>
            </a:r>
            <a:r>
              <a:rPr sz="1700">
                <a:solidFill>
                  <a:srgbClr val="1B2A40"/>
                </a:solidFill>
                <a:latin typeface="Calibri"/>
              </a:rPr>
              <a:t>Kurven fahren — kontrolliert mit wenigen Lenkkorrekturen</a:t>
            </a:r>
          </a:p>
          <a:p>
            <a:pPr>
              <a:spcAft>
                <a:spcPts val="1000"/>
              </a:spcAft>
            </a:pPr>
            <a:r>
              <a:rPr sz="1700" b="1">
                <a:solidFill>
                  <a:srgbClr val="178A41"/>
                </a:solidFill>
                <a:latin typeface="Calibri"/>
              </a:rPr>
              <a:t>•  </a:t>
            </a:r>
            <a:r>
              <a:rPr sz="1700">
                <a:solidFill>
                  <a:srgbClr val="1B2A40"/>
                </a:solidFill>
                <a:latin typeface="Calibri"/>
              </a:rPr>
              <a:t>Slalom — Lenkpräzision und vorausschauende Blickführung</a:t>
            </a:r>
          </a:p>
          <a:p>
            <a:pPr>
              <a:spcAft>
                <a:spcPts val="1000"/>
              </a:spcAft>
            </a:pPr>
            <a:r>
              <a:rPr sz="1700" b="1">
                <a:solidFill>
                  <a:srgbClr val="178A41"/>
                </a:solidFill>
                <a:latin typeface="Calibri"/>
              </a:rPr>
              <a:t>•  </a:t>
            </a:r>
            <a:r>
              <a:rPr sz="1700">
                <a:solidFill>
                  <a:srgbClr val="1B2A40"/>
                </a:solidFill>
                <a:latin typeface="Calibri"/>
              </a:rPr>
              <a:t>Bremsen — sicher vor einer Linie zum Stehen kommen</a:t>
            </a:r>
          </a:p>
          <a:p>
            <a:pPr>
              <a:spcAft>
                <a:spcPts val="1000"/>
              </a:spcAft>
            </a:pPr>
            <a:r>
              <a:rPr sz="1700" b="1">
                <a:solidFill>
                  <a:srgbClr val="178A41"/>
                </a:solidFill>
                <a:latin typeface="Calibri"/>
              </a:rPr>
              <a:t>•  </a:t>
            </a:r>
            <a:r>
              <a:rPr sz="1700">
                <a:solidFill>
                  <a:srgbClr val="1B2A40"/>
                </a:solidFill>
                <a:latin typeface="Calibri"/>
              </a:rPr>
              <a:t>Erweiterte Übungen — Bordstein, Engstelle, Kreuzung, Gruppe</a:t>
            </a:r>
          </a:p>
        </p:txBody>
      </p:sp>
      <p:pic>
        <p:nvPicPr>
          <p:cNvPr id="8" name="Picture 7" descr="scootskills-logo.webp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6126480"/>
            <a:ext cx="925830" cy="411480"/>
          </a:xfrm>
          <a:prstGeom prst="rect">
            <a:avLst/>
          </a:prstGeom>
        </p:spPr>
      </p:pic>
      <p:pic>
        <p:nvPicPr>
          <p:cNvPr id="9" name="Picture 8" descr="DVW_rg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81360" y="5989320"/>
            <a:ext cx="825758" cy="54864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201168"/>
          </a:xfrm>
          <a:prstGeom prst="rect">
            <a:avLst/>
          </a:prstGeom>
          <a:solidFill>
            <a:srgbClr val="1F9E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457200"/>
            <a:ext cx="109728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1300" b="1">
                <a:solidFill>
                  <a:srgbClr val="178A41"/>
                </a:solidFill>
                <a:latin typeface="Calibri"/>
              </a:rPr>
              <a:t>METHODIK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777240"/>
            <a:ext cx="1097280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3000" b="1">
                <a:solidFill>
                  <a:srgbClr val="143A5E"/>
                </a:solidFill>
                <a:latin typeface="Calibri"/>
              </a:rPr>
              <a:t>Gefahren erkennen → vermeiden → beherrschen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600200"/>
            <a:ext cx="2011680" cy="38100"/>
          </a:xfrm>
          <a:prstGeom prst="rect">
            <a:avLst/>
          </a:prstGeom>
          <a:solidFill>
            <a:srgbClr val="1F9E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920240"/>
            <a:ext cx="10881360" cy="4206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800" b="1">
                <a:solidFill>
                  <a:srgbClr val="178A41"/>
                </a:solidFill>
                <a:latin typeface="Calibri"/>
              </a:rPr>
              <a:t>•  </a:t>
            </a:r>
            <a:r>
              <a:rPr sz="1800" b="1">
                <a:solidFill>
                  <a:srgbClr val="1B2A40"/>
                </a:solidFill>
                <a:latin typeface="Calibri"/>
              </a:rPr>
              <a:t>Vom Einfachen zum Komplexen: </a:t>
            </a:r>
            <a:r>
              <a:rPr sz="1800">
                <a:solidFill>
                  <a:srgbClr val="1B2A40"/>
                </a:solidFill>
                <a:latin typeface="Calibri"/>
              </a:rPr>
              <a:t>erst Spur halten, dann Slalom, dann die Gefahrenbremsung.</a:t>
            </a:r>
          </a:p>
          <a:p>
            <a:pPr>
              <a:spcAft>
                <a:spcPts val="1000"/>
              </a:spcAft>
            </a:pPr>
            <a:r>
              <a:rPr sz="1800" b="1">
                <a:solidFill>
                  <a:srgbClr val="178A41"/>
                </a:solidFill>
                <a:latin typeface="Calibri"/>
              </a:rPr>
              <a:t>•  </a:t>
            </a:r>
            <a:r>
              <a:rPr sz="1800" b="1">
                <a:solidFill>
                  <a:srgbClr val="1B2A40"/>
                </a:solidFill>
                <a:latin typeface="Calibri"/>
              </a:rPr>
              <a:t>Wiederholen und variieren: </a:t>
            </a:r>
            <a:r>
              <a:rPr sz="1800">
                <a:solidFill>
                  <a:srgbClr val="1B2A40"/>
                </a:solidFill>
                <a:latin typeface="Calibri"/>
              </a:rPr>
              <a:t>jede Technik mehrfach, bei wechselnden Bedingungen.</a:t>
            </a:r>
          </a:p>
          <a:p>
            <a:pPr>
              <a:spcAft>
                <a:spcPts val="1000"/>
              </a:spcAft>
            </a:pPr>
            <a:r>
              <a:rPr sz="1800" b="1">
                <a:solidFill>
                  <a:srgbClr val="178A41"/>
                </a:solidFill>
                <a:latin typeface="Calibri"/>
              </a:rPr>
              <a:t>•  </a:t>
            </a:r>
            <a:r>
              <a:rPr sz="1800" b="1">
                <a:solidFill>
                  <a:srgbClr val="1B2A40"/>
                </a:solidFill>
                <a:latin typeface="Calibri"/>
              </a:rPr>
              <a:t>Erleben vor Erklären: </a:t>
            </a:r>
            <a:r>
              <a:rPr sz="1800">
                <a:solidFill>
                  <a:srgbClr val="1B2A40"/>
                </a:solidFill>
                <a:latin typeface="Calibri"/>
              </a:rPr>
              <a:t>die Praxis steht vor der theoretischen Einordnung.</a:t>
            </a:r>
          </a:p>
          <a:p>
            <a:pPr>
              <a:spcAft>
                <a:spcPts val="1000"/>
              </a:spcAft>
            </a:pPr>
            <a:r>
              <a:rPr sz="1800" b="1">
                <a:solidFill>
                  <a:srgbClr val="178A41"/>
                </a:solidFill>
                <a:latin typeface="Calibri"/>
              </a:rPr>
              <a:t>•  </a:t>
            </a:r>
            <a:r>
              <a:rPr sz="1800" b="1">
                <a:solidFill>
                  <a:srgbClr val="1B2A40"/>
                </a:solidFill>
                <a:latin typeface="Calibri"/>
              </a:rPr>
              <a:t>Individuelles Feedback: </a:t>
            </a:r>
            <a:r>
              <a:rPr sz="1800">
                <a:solidFill>
                  <a:srgbClr val="1B2A40"/>
                </a:solidFill>
                <a:latin typeface="Calibri"/>
              </a:rPr>
              <a:t>jede Person erhält konkrete Rückmeldung.</a:t>
            </a:r>
          </a:p>
        </p:txBody>
      </p:sp>
      <p:pic>
        <p:nvPicPr>
          <p:cNvPr id="7" name="Picture 6" descr="scootskills-logo.webp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6126480"/>
            <a:ext cx="925830" cy="411480"/>
          </a:xfrm>
          <a:prstGeom prst="rect">
            <a:avLst/>
          </a:prstGeom>
        </p:spPr>
      </p:pic>
      <p:pic>
        <p:nvPicPr>
          <p:cNvPr id="8" name="Picture 7" descr="DVW_rg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81360" y="5989320"/>
            <a:ext cx="825758" cy="54864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201168"/>
          </a:xfrm>
          <a:prstGeom prst="rect">
            <a:avLst/>
          </a:prstGeom>
          <a:solidFill>
            <a:srgbClr val="1F9E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457200"/>
            <a:ext cx="109728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1300" b="1">
                <a:solidFill>
                  <a:srgbClr val="178A41"/>
                </a:solidFill>
                <a:latin typeface="Calibri"/>
              </a:rPr>
              <a:t>NUTZEN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777240"/>
            <a:ext cx="1097280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3000" b="1">
                <a:solidFill>
                  <a:srgbClr val="143A5E"/>
                </a:solidFill>
                <a:latin typeface="Calibri"/>
              </a:rPr>
              <a:t>Was die Teilnehmenden mitnehmen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600200"/>
            <a:ext cx="2011680" cy="38100"/>
          </a:xfrm>
          <a:prstGeom prst="rect">
            <a:avLst/>
          </a:prstGeom>
          <a:solidFill>
            <a:srgbClr val="1F9E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920240"/>
            <a:ext cx="10881360" cy="4206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800" b="1">
                <a:solidFill>
                  <a:srgbClr val="178A41"/>
                </a:solidFill>
                <a:latin typeface="Calibri"/>
              </a:rPr>
              <a:t>•  </a:t>
            </a:r>
            <a:r>
              <a:rPr sz="1800">
                <a:solidFill>
                  <a:srgbClr val="1B2A40"/>
                </a:solidFill>
                <a:latin typeface="Calibri"/>
              </a:rPr>
              <a:t>Mehr Sicherheit und Routine im Umgang mit dem E-Scooter</a:t>
            </a:r>
          </a:p>
          <a:p>
            <a:pPr>
              <a:spcAft>
                <a:spcPts val="1000"/>
              </a:spcAft>
            </a:pPr>
            <a:r>
              <a:rPr sz="1800" b="1">
                <a:solidFill>
                  <a:srgbClr val="178A41"/>
                </a:solidFill>
                <a:latin typeface="Calibri"/>
              </a:rPr>
              <a:t>•  </a:t>
            </a:r>
            <a:r>
              <a:rPr sz="1800">
                <a:solidFill>
                  <a:srgbClr val="1B2A40"/>
                </a:solidFill>
                <a:latin typeface="Calibri"/>
              </a:rPr>
              <a:t>Klares Wissen über Regeln, Rechte und Pflichten</a:t>
            </a:r>
          </a:p>
          <a:p>
            <a:pPr>
              <a:spcAft>
                <a:spcPts val="1000"/>
              </a:spcAft>
            </a:pPr>
            <a:r>
              <a:rPr sz="1800" b="1">
                <a:solidFill>
                  <a:srgbClr val="178A41"/>
                </a:solidFill>
                <a:latin typeface="Calibri"/>
              </a:rPr>
              <a:t>•  </a:t>
            </a:r>
            <a:r>
              <a:rPr sz="1800">
                <a:solidFill>
                  <a:srgbClr val="1B2A40"/>
                </a:solidFill>
                <a:latin typeface="Calibri"/>
              </a:rPr>
              <a:t>Ein Gespür für typische Gefahren — und wie man ihnen ausweicht</a:t>
            </a:r>
          </a:p>
          <a:p>
            <a:pPr>
              <a:spcAft>
                <a:spcPts val="1000"/>
              </a:spcAft>
            </a:pPr>
            <a:r>
              <a:rPr sz="1800" b="1">
                <a:solidFill>
                  <a:srgbClr val="178A41"/>
                </a:solidFill>
                <a:latin typeface="Calibri"/>
              </a:rPr>
              <a:t>•  </a:t>
            </a:r>
            <a:r>
              <a:rPr sz="1800">
                <a:solidFill>
                  <a:srgbClr val="1B2A40"/>
                </a:solidFill>
                <a:latin typeface="Calibri"/>
              </a:rPr>
              <a:t>Defensives, rücksichtsvolles Verhalten im Straßenverkehr</a:t>
            </a:r>
          </a:p>
        </p:txBody>
      </p:sp>
      <p:pic>
        <p:nvPicPr>
          <p:cNvPr id="7" name="Picture 6" descr="scootskills-logo.webp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6126480"/>
            <a:ext cx="925830" cy="411480"/>
          </a:xfrm>
          <a:prstGeom prst="rect">
            <a:avLst/>
          </a:prstGeom>
        </p:spPr>
      </p:pic>
      <p:pic>
        <p:nvPicPr>
          <p:cNvPr id="8" name="Picture 7" descr="DVW_rg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81360" y="5989320"/>
            <a:ext cx="825758" cy="54864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3A5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2788920"/>
            <a:ext cx="12191695" cy="50800"/>
          </a:xfrm>
          <a:prstGeom prst="rect">
            <a:avLst/>
          </a:prstGeom>
          <a:solidFill>
            <a:srgbClr val="1F9E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2011680"/>
            <a:ext cx="1051560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4000" b="1">
                <a:solidFill>
                  <a:srgbClr val="FFFFFF"/>
                </a:solidFill>
                <a:latin typeface="Calibri"/>
              </a:rPr>
              <a:t>Training anfragen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3017520"/>
            <a:ext cx="10515600" cy="12801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1200"/>
              </a:spcAft>
            </a:pPr>
            <a:r>
              <a:rPr sz="2000" b="0">
                <a:solidFill>
                  <a:srgbClr val="C8D6E6"/>
                </a:solidFill>
                <a:latin typeface="Calibri"/>
              </a:rPr>
              <a:t>Wir unterstützen Sie bei Planung und Durchführung — von der Fläche bis zum Material.</a:t>
            </a:r>
          </a:p>
          <a:p>
            <a:pPr algn="l">
              <a:spcAft>
                <a:spcPts val="1200"/>
              </a:spcAft>
            </a:pPr>
            <a:r>
              <a:rPr sz="2200" b="1">
                <a:solidFill>
                  <a:srgbClr val="FFFFFF"/>
                </a:solidFill>
                <a:latin typeface="Calibri"/>
              </a:rPr>
              <a:t>scootskills.de</a:t>
            </a:r>
          </a:p>
        </p:txBody>
      </p:sp>
      <p:pic>
        <p:nvPicPr>
          <p:cNvPr id="5" name="Picture 4" descr="scootskills-logo.webp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6126480"/>
            <a:ext cx="925830" cy="411480"/>
          </a:xfrm>
          <a:prstGeom prst="rect">
            <a:avLst/>
          </a:prstGeom>
        </p:spPr>
      </p:pic>
      <p:pic>
        <p:nvPicPr>
          <p:cNvPr id="6" name="Picture 5" descr="DVW_rg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81360" y="5989320"/>
            <a:ext cx="825758" cy="54864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201168"/>
          </a:xfrm>
          <a:prstGeom prst="rect">
            <a:avLst/>
          </a:prstGeom>
          <a:solidFill>
            <a:srgbClr val="1F9E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457200"/>
            <a:ext cx="109728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1300" b="1">
                <a:solidFill>
                  <a:srgbClr val="178A41"/>
                </a:solidFill>
                <a:latin typeface="Calibri"/>
              </a:rPr>
              <a:t>WARUM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777240"/>
            <a:ext cx="1097280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3000" b="1">
                <a:solidFill>
                  <a:srgbClr val="143A5E"/>
                </a:solidFill>
                <a:latin typeface="Calibri"/>
              </a:rPr>
              <a:t>Warum ein E-Scooter-Training?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600200"/>
            <a:ext cx="2011680" cy="38100"/>
          </a:xfrm>
          <a:prstGeom prst="rect">
            <a:avLst/>
          </a:prstGeom>
          <a:solidFill>
            <a:srgbClr val="1F9E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920240"/>
            <a:ext cx="10881360" cy="3840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1400"/>
              </a:spcAft>
            </a:pPr>
            <a:r>
              <a:rPr sz="2000" b="0">
                <a:solidFill>
                  <a:srgbClr val="1B2A40"/>
                </a:solidFill>
                <a:latin typeface="Calibri"/>
              </a:rPr>
              <a:t>E-Scooter gehören längst zum Stadtbild und sind fester Bestandteil moderner Mobilität — für kurze Wege, Freizeit und den Weg zu Schule oder Arbeit.</a:t>
            </a:r>
          </a:p>
          <a:p>
            <a:pPr algn="l">
              <a:spcAft>
                <a:spcPts val="1400"/>
              </a:spcAft>
            </a:pPr>
            <a:r>
              <a:rPr sz="2000" b="0">
                <a:solidFill>
                  <a:srgbClr val="1B2A40"/>
                </a:solidFill>
                <a:latin typeface="Calibri"/>
              </a:rPr>
              <a:t>Zugleich sind viele Fahrende im Umgang mit dem Fahrzeug und den Verkehrsregeln unsicher.</a:t>
            </a:r>
          </a:p>
          <a:p>
            <a:pPr algn="l">
              <a:spcAft>
                <a:spcPts val="1400"/>
              </a:spcAft>
            </a:pPr>
            <a:r>
              <a:rPr sz="2000" b="1">
                <a:solidFill>
                  <a:srgbClr val="178A41"/>
                </a:solidFill>
                <a:latin typeface="Calibri"/>
              </a:rPr>
              <a:t>Das Training fördert die sichere Nutzung, senkt das Unfallrisiko und stärkt die Verkehrssicherheit dauerhaft.</a:t>
            </a:r>
          </a:p>
        </p:txBody>
      </p:sp>
      <p:pic>
        <p:nvPicPr>
          <p:cNvPr id="7" name="Picture 6" descr="scootskills-logo.webp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6126480"/>
            <a:ext cx="925830" cy="411480"/>
          </a:xfrm>
          <a:prstGeom prst="rect">
            <a:avLst/>
          </a:prstGeom>
        </p:spPr>
      </p:pic>
      <p:pic>
        <p:nvPicPr>
          <p:cNvPr id="8" name="Picture 7" descr="DVW_rg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81360" y="5989320"/>
            <a:ext cx="825758" cy="54864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201168"/>
          </a:xfrm>
          <a:prstGeom prst="rect">
            <a:avLst/>
          </a:prstGeom>
          <a:solidFill>
            <a:srgbClr val="1F9E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457200"/>
            <a:ext cx="109728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1300" b="1">
                <a:solidFill>
                  <a:srgbClr val="178A41"/>
                </a:solidFill>
                <a:latin typeface="Calibri"/>
              </a:rPr>
              <a:t>ZIELE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777240"/>
            <a:ext cx="1097280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3000" b="1">
                <a:solidFill>
                  <a:srgbClr val="143A5E"/>
                </a:solidFill>
                <a:latin typeface="Calibri"/>
              </a:rPr>
              <a:t>Was das Training erreicht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600200"/>
            <a:ext cx="2011680" cy="38100"/>
          </a:xfrm>
          <a:prstGeom prst="rect">
            <a:avLst/>
          </a:prstGeom>
          <a:solidFill>
            <a:srgbClr val="1F9E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920240"/>
            <a:ext cx="10881360" cy="4206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800" b="1">
                <a:solidFill>
                  <a:srgbClr val="178A41"/>
                </a:solidFill>
                <a:latin typeface="Calibri"/>
              </a:rPr>
              <a:t>•  </a:t>
            </a:r>
            <a:r>
              <a:rPr sz="1800">
                <a:solidFill>
                  <a:srgbClr val="1B2A40"/>
                </a:solidFill>
                <a:latin typeface="Calibri"/>
              </a:rPr>
              <a:t>Sicheren, verantwortungsvollen Umgang mit E-Scootern fördern</a:t>
            </a:r>
          </a:p>
          <a:p>
            <a:pPr>
              <a:spcAft>
                <a:spcPts val="1000"/>
              </a:spcAft>
            </a:pPr>
            <a:r>
              <a:rPr sz="1800" b="1">
                <a:solidFill>
                  <a:srgbClr val="178A41"/>
                </a:solidFill>
                <a:latin typeface="Calibri"/>
              </a:rPr>
              <a:t>•  </a:t>
            </a:r>
            <a:r>
              <a:rPr sz="1800">
                <a:solidFill>
                  <a:srgbClr val="1B2A40"/>
                </a:solidFill>
                <a:latin typeface="Calibri"/>
              </a:rPr>
              <a:t>Verkehrsregeln und rechtliche Grundlagen vermitteln</a:t>
            </a:r>
          </a:p>
          <a:p>
            <a:pPr>
              <a:spcAft>
                <a:spcPts val="1000"/>
              </a:spcAft>
            </a:pPr>
            <a:r>
              <a:rPr sz="1800" b="1">
                <a:solidFill>
                  <a:srgbClr val="178A41"/>
                </a:solidFill>
                <a:latin typeface="Calibri"/>
              </a:rPr>
              <a:t>•  </a:t>
            </a:r>
            <a:r>
              <a:rPr sz="1800">
                <a:solidFill>
                  <a:srgbClr val="1B2A40"/>
                </a:solidFill>
                <a:latin typeface="Calibri"/>
              </a:rPr>
              <a:t>Für Risiken und Gefahrensituationen sensibilisieren</a:t>
            </a:r>
          </a:p>
          <a:p>
            <a:pPr>
              <a:spcAft>
                <a:spcPts val="1000"/>
              </a:spcAft>
            </a:pPr>
            <a:r>
              <a:rPr sz="1800" b="1">
                <a:solidFill>
                  <a:srgbClr val="178A41"/>
                </a:solidFill>
                <a:latin typeface="Calibri"/>
              </a:rPr>
              <a:t>•  </a:t>
            </a:r>
            <a:r>
              <a:rPr sz="1800">
                <a:solidFill>
                  <a:srgbClr val="1B2A40"/>
                </a:solidFill>
                <a:latin typeface="Calibri"/>
              </a:rPr>
              <a:t>Fahrkompetenz und Fahrzeugbeherrschung verbessern</a:t>
            </a:r>
          </a:p>
          <a:p>
            <a:pPr>
              <a:spcAft>
                <a:spcPts val="1000"/>
              </a:spcAft>
            </a:pPr>
            <a:r>
              <a:rPr sz="1800" b="1">
                <a:solidFill>
                  <a:srgbClr val="178A41"/>
                </a:solidFill>
                <a:latin typeface="Calibri"/>
              </a:rPr>
              <a:t>•  </a:t>
            </a:r>
            <a:r>
              <a:rPr sz="1800">
                <a:solidFill>
                  <a:srgbClr val="1B2A40"/>
                </a:solidFill>
                <a:latin typeface="Calibri"/>
              </a:rPr>
              <a:t>Defensives, rücksichtsvolles Verhalten stärken</a:t>
            </a:r>
          </a:p>
          <a:p>
            <a:pPr>
              <a:spcAft>
                <a:spcPts val="1000"/>
              </a:spcAft>
            </a:pPr>
            <a:r>
              <a:rPr sz="1800" b="1">
                <a:solidFill>
                  <a:srgbClr val="178A41"/>
                </a:solidFill>
                <a:latin typeface="Calibri"/>
              </a:rPr>
              <a:t>•  </a:t>
            </a:r>
            <a:r>
              <a:rPr sz="1800">
                <a:solidFill>
                  <a:srgbClr val="1B2A40"/>
                </a:solidFill>
                <a:latin typeface="Calibri"/>
              </a:rPr>
              <a:t>Eigenverantwortung und Risikowahrnehmung erhöhen</a:t>
            </a:r>
          </a:p>
        </p:txBody>
      </p:sp>
      <p:pic>
        <p:nvPicPr>
          <p:cNvPr id="7" name="Picture 6" descr="scootskills-logo.webp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6126480"/>
            <a:ext cx="925830" cy="411480"/>
          </a:xfrm>
          <a:prstGeom prst="rect">
            <a:avLst/>
          </a:prstGeom>
        </p:spPr>
      </p:pic>
      <p:pic>
        <p:nvPicPr>
          <p:cNvPr id="8" name="Picture 7" descr="DVW_rg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81360" y="5989320"/>
            <a:ext cx="825758" cy="54864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201168"/>
          </a:xfrm>
          <a:prstGeom prst="rect">
            <a:avLst/>
          </a:prstGeom>
          <a:solidFill>
            <a:srgbClr val="1F9E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457200"/>
            <a:ext cx="109728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1300" b="1">
                <a:solidFill>
                  <a:srgbClr val="178A41"/>
                </a:solidFill>
                <a:latin typeface="Calibri"/>
              </a:rPr>
              <a:t>FÜR WEN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777240"/>
            <a:ext cx="1097280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3000" b="1">
                <a:solidFill>
                  <a:srgbClr val="143A5E"/>
                </a:solidFill>
                <a:latin typeface="Calibri"/>
              </a:rPr>
              <a:t>Zielgruppen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600200"/>
            <a:ext cx="2011680" cy="38100"/>
          </a:xfrm>
          <a:prstGeom prst="rect">
            <a:avLst/>
          </a:prstGeom>
          <a:solidFill>
            <a:srgbClr val="1F9E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920240"/>
            <a:ext cx="10881360" cy="4206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800" b="1">
                <a:solidFill>
                  <a:srgbClr val="178A41"/>
                </a:solidFill>
                <a:latin typeface="Calibri"/>
              </a:rPr>
              <a:t>•  </a:t>
            </a:r>
            <a:r>
              <a:rPr sz="1800" b="1">
                <a:solidFill>
                  <a:srgbClr val="1B2A40"/>
                </a:solidFill>
                <a:latin typeface="Calibri"/>
              </a:rPr>
              <a:t>Schülerinnen &amp; Schüler ab 14: </a:t>
            </a:r>
            <a:r>
              <a:rPr sz="1800">
                <a:solidFill>
                  <a:srgbClr val="1B2A40"/>
                </a:solidFill>
                <a:latin typeface="Calibri"/>
              </a:rPr>
              <a:t>Schulklassen, Projekt- und Präventionstage.</a:t>
            </a:r>
          </a:p>
          <a:p>
            <a:pPr>
              <a:spcAft>
                <a:spcPts val="1000"/>
              </a:spcAft>
            </a:pPr>
            <a:r>
              <a:rPr sz="1800" b="1">
                <a:solidFill>
                  <a:srgbClr val="178A41"/>
                </a:solidFill>
                <a:latin typeface="Calibri"/>
              </a:rPr>
              <a:t>•  </a:t>
            </a:r>
            <a:r>
              <a:rPr sz="1800" b="1">
                <a:solidFill>
                  <a:srgbClr val="1B2A40"/>
                </a:solidFill>
                <a:latin typeface="Calibri"/>
              </a:rPr>
              <a:t>Unternehmen: </a:t>
            </a:r>
            <a:r>
              <a:rPr sz="1800">
                <a:solidFill>
                  <a:srgbClr val="1B2A40"/>
                </a:solidFill>
                <a:latin typeface="Calibri"/>
              </a:rPr>
              <a:t>Beschäftigte mit dienstlicher/privater Nutzung, betriebliche Sicherheit.</a:t>
            </a:r>
          </a:p>
          <a:p>
            <a:pPr>
              <a:spcAft>
                <a:spcPts val="1000"/>
              </a:spcAft>
            </a:pPr>
            <a:r>
              <a:rPr sz="1800" b="1">
                <a:solidFill>
                  <a:srgbClr val="178A41"/>
                </a:solidFill>
                <a:latin typeface="Calibri"/>
              </a:rPr>
              <a:t>•  </a:t>
            </a:r>
            <a:r>
              <a:rPr sz="1800" b="1">
                <a:solidFill>
                  <a:srgbClr val="1B2A40"/>
                </a:solidFill>
                <a:latin typeface="Calibri"/>
              </a:rPr>
              <a:t>Öffentlichkeit: </a:t>
            </a:r>
            <a:r>
              <a:rPr sz="1800">
                <a:solidFill>
                  <a:srgbClr val="1B2A40"/>
                </a:solidFill>
                <a:latin typeface="Calibri"/>
              </a:rPr>
              <a:t>Gelegenheitsfahrende, Sharing-Nutzende, wenig Fahrerfahrung.</a:t>
            </a:r>
          </a:p>
          <a:p>
            <a:pPr>
              <a:spcAft>
                <a:spcPts val="1000"/>
              </a:spcAft>
            </a:pPr>
            <a:r>
              <a:rPr sz="1800" b="1">
                <a:solidFill>
                  <a:srgbClr val="178A41"/>
                </a:solidFill>
                <a:latin typeface="Calibri"/>
              </a:rPr>
              <a:t>•  </a:t>
            </a:r>
            <a:r>
              <a:rPr sz="1800" b="1">
                <a:solidFill>
                  <a:srgbClr val="1B2A40"/>
                </a:solidFill>
                <a:latin typeface="Calibri"/>
              </a:rPr>
              <a:t>Weitere: </a:t>
            </a:r>
            <a:r>
              <a:rPr sz="1800">
                <a:solidFill>
                  <a:srgbClr val="1B2A40"/>
                </a:solidFill>
                <a:latin typeface="Calibri"/>
              </a:rPr>
              <a:t>Kommunen, Hochschulen, Vereine — nach Bedarf.</a:t>
            </a:r>
          </a:p>
        </p:txBody>
      </p:sp>
      <p:pic>
        <p:nvPicPr>
          <p:cNvPr id="7" name="Picture 6" descr="scootskills-logo.webp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6126480"/>
            <a:ext cx="925830" cy="411480"/>
          </a:xfrm>
          <a:prstGeom prst="rect">
            <a:avLst/>
          </a:prstGeom>
        </p:spPr>
      </p:pic>
      <p:pic>
        <p:nvPicPr>
          <p:cNvPr id="8" name="Picture 7" descr="DVW_rg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81360" y="5989320"/>
            <a:ext cx="825758" cy="54864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201168"/>
          </a:xfrm>
          <a:prstGeom prst="rect">
            <a:avLst/>
          </a:prstGeom>
          <a:solidFill>
            <a:srgbClr val="1F9E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457200"/>
            <a:ext cx="109728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1300" b="1">
                <a:solidFill>
                  <a:srgbClr val="178A41"/>
                </a:solidFill>
                <a:latin typeface="Calibri"/>
              </a:rPr>
              <a:t>AUFBAU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777240"/>
            <a:ext cx="1097280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3000" b="1">
                <a:solidFill>
                  <a:srgbClr val="143A5E"/>
                </a:solidFill>
                <a:latin typeface="Calibri"/>
              </a:rPr>
              <a:t>Das Trainingsangebot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600200"/>
            <a:ext cx="2011680" cy="38100"/>
          </a:xfrm>
          <a:prstGeom prst="rect">
            <a:avLst/>
          </a:prstGeom>
          <a:solidFill>
            <a:srgbClr val="1F9E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920240"/>
            <a:ext cx="1088136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1900" b="0">
                <a:solidFill>
                  <a:srgbClr val="1B2A40"/>
                </a:solidFill>
                <a:latin typeface="Calibri"/>
              </a:rPr>
              <a:t>Ein kompaktes Basistraining vermittelt Theorie und Fahrpraxis; erweiterte Übungen und Unternehmens-Angebote bauen darauf auf.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926080"/>
            <a:ext cx="10881360" cy="3108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800" b="1">
                <a:solidFill>
                  <a:srgbClr val="178A41"/>
                </a:solidFill>
                <a:latin typeface="Calibri"/>
              </a:rPr>
              <a:t>•  </a:t>
            </a:r>
            <a:r>
              <a:rPr sz="1800" b="1">
                <a:solidFill>
                  <a:srgbClr val="1B2A40"/>
                </a:solidFill>
                <a:latin typeface="Calibri"/>
              </a:rPr>
              <a:t>Basistraining (90 Min): </a:t>
            </a:r>
            <a:r>
              <a:rPr sz="1800">
                <a:solidFill>
                  <a:srgbClr val="1B2A40"/>
                </a:solidFill>
                <a:latin typeface="Calibri"/>
              </a:rPr>
              <a:t>Begrüßung, Theorie, Fahrzeuggewöhnung, Praxisparcours, Abschluss.</a:t>
            </a:r>
          </a:p>
          <a:p>
            <a:pPr>
              <a:spcAft>
                <a:spcPts val="1000"/>
              </a:spcAft>
            </a:pPr>
            <a:r>
              <a:rPr sz="1800" b="1">
                <a:solidFill>
                  <a:srgbClr val="178A41"/>
                </a:solidFill>
                <a:latin typeface="Calibri"/>
              </a:rPr>
              <a:t>•  </a:t>
            </a:r>
            <a:r>
              <a:rPr sz="1800" b="1">
                <a:solidFill>
                  <a:srgbClr val="1B2A40"/>
                </a:solidFill>
                <a:latin typeface="Calibri"/>
              </a:rPr>
              <a:t>Erweiterte Übungen: </a:t>
            </a:r>
            <a:r>
              <a:rPr sz="1800">
                <a:solidFill>
                  <a:srgbClr val="1B2A40"/>
                </a:solidFill>
                <a:latin typeface="Calibri"/>
              </a:rPr>
              <a:t>Bordstein, Engstelle, Kreuzung, Gruppenfahrt, Hindernisse — je nach Zeit und Gruppe.</a:t>
            </a:r>
          </a:p>
          <a:p>
            <a:pPr>
              <a:spcAft>
                <a:spcPts val="1000"/>
              </a:spcAft>
            </a:pPr>
            <a:r>
              <a:rPr sz="1800" b="1">
                <a:solidFill>
                  <a:srgbClr val="178A41"/>
                </a:solidFill>
                <a:latin typeface="Calibri"/>
              </a:rPr>
              <a:t>•  </a:t>
            </a:r>
            <a:r>
              <a:rPr sz="1800" b="1">
                <a:solidFill>
                  <a:srgbClr val="1B2A40"/>
                </a:solidFill>
                <a:latin typeface="Calibri"/>
              </a:rPr>
              <a:t>Für Unternehmen: </a:t>
            </a:r>
            <a:r>
              <a:rPr sz="1800">
                <a:solidFill>
                  <a:srgbClr val="1B2A40"/>
                </a:solidFill>
                <a:latin typeface="Calibri"/>
              </a:rPr>
              <a:t>Trainings für Beschäftigte, eingebettet in den betrieblichen Arbeitsschutz.</a:t>
            </a:r>
          </a:p>
          <a:p>
            <a:pPr>
              <a:spcAft>
                <a:spcPts val="1000"/>
              </a:spcAft>
            </a:pPr>
            <a:r>
              <a:rPr sz="1800" b="1">
                <a:solidFill>
                  <a:srgbClr val="178A41"/>
                </a:solidFill>
                <a:latin typeface="Calibri"/>
              </a:rPr>
              <a:t>•  </a:t>
            </a:r>
            <a:r>
              <a:rPr sz="1800" b="1">
                <a:solidFill>
                  <a:srgbClr val="1B2A40"/>
                </a:solidFill>
                <a:latin typeface="Calibri"/>
              </a:rPr>
              <a:t>Flexibel: </a:t>
            </a:r>
            <a:r>
              <a:rPr sz="1800">
                <a:solidFill>
                  <a:srgbClr val="1B2A40"/>
                </a:solidFill>
                <a:latin typeface="Calibri"/>
              </a:rPr>
              <a:t>auf Anlass, Zeitrahmen und Vorerfahrung zuschneidbar.</a:t>
            </a:r>
          </a:p>
        </p:txBody>
      </p:sp>
      <p:pic>
        <p:nvPicPr>
          <p:cNvPr id="8" name="Picture 7" descr="scootskills-logo.webp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6126480"/>
            <a:ext cx="925830" cy="411480"/>
          </a:xfrm>
          <a:prstGeom prst="rect">
            <a:avLst/>
          </a:prstGeom>
        </p:spPr>
      </p:pic>
      <p:pic>
        <p:nvPicPr>
          <p:cNvPr id="9" name="Picture 8" descr="DVW_rg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81360" y="5989320"/>
            <a:ext cx="825758" cy="54864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201168"/>
          </a:xfrm>
          <a:prstGeom prst="rect">
            <a:avLst/>
          </a:prstGeom>
          <a:solidFill>
            <a:srgbClr val="1F9E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457200"/>
            <a:ext cx="109728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1300" b="1">
                <a:solidFill>
                  <a:srgbClr val="178A41"/>
                </a:solidFill>
                <a:latin typeface="Calibri"/>
              </a:rPr>
              <a:t>ABLAUF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777240"/>
            <a:ext cx="1097280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3000" b="1">
                <a:solidFill>
                  <a:srgbClr val="143A5E"/>
                </a:solidFill>
                <a:latin typeface="Calibri"/>
              </a:rPr>
              <a:t>Das Basistraining in 90 Minuten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600200"/>
            <a:ext cx="2011680" cy="38100"/>
          </a:xfrm>
          <a:prstGeom prst="rect">
            <a:avLst/>
          </a:prstGeom>
          <a:solidFill>
            <a:srgbClr val="1F9E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920240"/>
            <a:ext cx="10881360" cy="4206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800" b="1">
                <a:solidFill>
                  <a:srgbClr val="178A41"/>
                </a:solidFill>
                <a:latin typeface="Calibri"/>
              </a:rPr>
              <a:t>•  </a:t>
            </a:r>
            <a:r>
              <a:rPr sz="1800" b="1">
                <a:solidFill>
                  <a:srgbClr val="1B2A40"/>
                </a:solidFill>
                <a:latin typeface="Calibri"/>
              </a:rPr>
              <a:t>1 · Begrüßung &amp; Einführung </a:t>
            </a:r>
            <a:r>
              <a:rPr sz="1800">
                <a:solidFill>
                  <a:srgbClr val="1B2A40"/>
                </a:solidFill>
                <a:latin typeface="Calibri"/>
              </a:rPr>
              <a:t>— ca. 10 Min</a:t>
            </a:r>
          </a:p>
          <a:p>
            <a:pPr>
              <a:spcAft>
                <a:spcPts val="1000"/>
              </a:spcAft>
            </a:pPr>
            <a:r>
              <a:rPr sz="1800" b="1">
                <a:solidFill>
                  <a:srgbClr val="178A41"/>
                </a:solidFill>
                <a:latin typeface="Calibri"/>
              </a:rPr>
              <a:t>•  </a:t>
            </a:r>
            <a:r>
              <a:rPr sz="1800" b="1">
                <a:solidFill>
                  <a:srgbClr val="1B2A40"/>
                </a:solidFill>
                <a:latin typeface="Calibri"/>
              </a:rPr>
              <a:t>2 · Theorie kompakt </a:t>
            </a:r>
            <a:r>
              <a:rPr sz="1800">
                <a:solidFill>
                  <a:srgbClr val="1B2A40"/>
                </a:solidFill>
                <a:latin typeface="Calibri"/>
              </a:rPr>
              <a:t>— ca. 25 Min</a:t>
            </a:r>
          </a:p>
          <a:p>
            <a:pPr>
              <a:spcAft>
                <a:spcPts val="1000"/>
              </a:spcAft>
            </a:pPr>
            <a:r>
              <a:rPr sz="1800" b="1">
                <a:solidFill>
                  <a:srgbClr val="178A41"/>
                </a:solidFill>
                <a:latin typeface="Calibri"/>
              </a:rPr>
              <a:t>•  </a:t>
            </a:r>
            <a:r>
              <a:rPr sz="1800" b="1">
                <a:solidFill>
                  <a:srgbClr val="1B2A40"/>
                </a:solidFill>
                <a:latin typeface="Calibri"/>
              </a:rPr>
              <a:t>3 · Fahrzeuggewöhnung </a:t>
            </a:r>
            <a:r>
              <a:rPr sz="1800">
                <a:solidFill>
                  <a:srgbClr val="1B2A40"/>
                </a:solidFill>
                <a:latin typeface="Calibri"/>
              </a:rPr>
              <a:t>— ca. 15 Min</a:t>
            </a:r>
          </a:p>
          <a:p>
            <a:pPr>
              <a:spcAft>
                <a:spcPts val="1000"/>
              </a:spcAft>
            </a:pPr>
            <a:r>
              <a:rPr sz="1800" b="1">
                <a:solidFill>
                  <a:srgbClr val="178A41"/>
                </a:solidFill>
                <a:latin typeface="Calibri"/>
              </a:rPr>
              <a:t>•  </a:t>
            </a:r>
            <a:r>
              <a:rPr sz="1800" b="1">
                <a:solidFill>
                  <a:srgbClr val="1B2A40"/>
                </a:solidFill>
                <a:latin typeface="Calibri"/>
              </a:rPr>
              <a:t>4 · Praxisparcours </a:t>
            </a:r>
            <a:r>
              <a:rPr sz="1800">
                <a:solidFill>
                  <a:srgbClr val="1B2A40"/>
                </a:solidFill>
                <a:latin typeface="Calibri"/>
              </a:rPr>
              <a:t>— ca. 30 Min</a:t>
            </a:r>
          </a:p>
          <a:p>
            <a:pPr>
              <a:spcAft>
                <a:spcPts val="1000"/>
              </a:spcAft>
            </a:pPr>
            <a:r>
              <a:rPr sz="1800" b="1">
                <a:solidFill>
                  <a:srgbClr val="178A41"/>
                </a:solidFill>
                <a:latin typeface="Calibri"/>
              </a:rPr>
              <a:t>•  </a:t>
            </a:r>
            <a:r>
              <a:rPr sz="1800" b="1">
                <a:solidFill>
                  <a:srgbClr val="1B2A40"/>
                </a:solidFill>
                <a:latin typeface="Calibri"/>
              </a:rPr>
              <a:t>5 · Feedback &amp; Abschluss </a:t>
            </a:r>
            <a:r>
              <a:rPr sz="1800">
                <a:solidFill>
                  <a:srgbClr val="1B2A40"/>
                </a:solidFill>
                <a:latin typeface="Calibri"/>
              </a:rPr>
              <a:t>— ca. 10 Min</a:t>
            </a:r>
          </a:p>
        </p:txBody>
      </p:sp>
      <p:pic>
        <p:nvPicPr>
          <p:cNvPr id="7" name="Picture 6" descr="scootskills-logo.webp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6126480"/>
            <a:ext cx="925830" cy="411480"/>
          </a:xfrm>
          <a:prstGeom prst="rect">
            <a:avLst/>
          </a:prstGeom>
        </p:spPr>
      </p:pic>
      <p:pic>
        <p:nvPicPr>
          <p:cNvPr id="8" name="Picture 7" descr="DVW_rg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81360" y="5989320"/>
            <a:ext cx="825758" cy="54864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201168"/>
          </a:xfrm>
          <a:prstGeom prst="rect">
            <a:avLst/>
          </a:prstGeom>
          <a:solidFill>
            <a:srgbClr val="1F9E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457200"/>
            <a:ext cx="109728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1300" b="1">
                <a:solidFill>
                  <a:srgbClr val="178A41"/>
                </a:solidFill>
                <a:latin typeface="Calibri"/>
              </a:rPr>
              <a:t>THEORIE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777240"/>
            <a:ext cx="1097280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3000" b="1">
                <a:solidFill>
                  <a:srgbClr val="143A5E"/>
                </a:solidFill>
                <a:latin typeface="Calibri"/>
              </a:rPr>
              <a:t>Theorie kompakt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600200"/>
            <a:ext cx="2011680" cy="38100"/>
          </a:xfrm>
          <a:prstGeom prst="rect">
            <a:avLst/>
          </a:prstGeom>
          <a:solidFill>
            <a:srgbClr val="1F9E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920240"/>
            <a:ext cx="10881360" cy="4206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800" b="1">
                <a:solidFill>
                  <a:srgbClr val="178A41"/>
                </a:solidFill>
                <a:latin typeface="Calibri"/>
              </a:rPr>
              <a:t>•  </a:t>
            </a:r>
            <a:r>
              <a:rPr sz="1800">
                <a:solidFill>
                  <a:srgbClr val="1B2A40"/>
                </a:solidFill>
                <a:latin typeface="Calibri"/>
              </a:rPr>
              <a:t>Rechtliche Grundlagen: wer darf fahren, zulässige Flächen, Promille, Pflichtausstattung</a:t>
            </a:r>
          </a:p>
          <a:p>
            <a:pPr>
              <a:spcAft>
                <a:spcPts val="1000"/>
              </a:spcAft>
            </a:pPr>
            <a:r>
              <a:rPr sz="1800" b="1">
                <a:solidFill>
                  <a:srgbClr val="178A41"/>
                </a:solidFill>
                <a:latin typeface="Calibri"/>
              </a:rPr>
              <a:t>•  </a:t>
            </a:r>
            <a:r>
              <a:rPr sz="1800">
                <a:solidFill>
                  <a:srgbClr val="1B2A40"/>
                </a:solidFill>
                <a:latin typeface="Calibri"/>
              </a:rPr>
              <a:t>Zentrale Risiken: Abbiegen &amp; toter Winkel, Untergrund, Ablenkung, Alkohol</a:t>
            </a:r>
          </a:p>
          <a:p>
            <a:pPr>
              <a:spcAft>
                <a:spcPts val="1000"/>
              </a:spcAft>
            </a:pPr>
            <a:r>
              <a:rPr sz="1800" b="1">
                <a:solidFill>
                  <a:srgbClr val="178A41"/>
                </a:solidFill>
                <a:latin typeface="Calibri"/>
              </a:rPr>
              <a:t>•  </a:t>
            </a:r>
            <a:r>
              <a:rPr sz="1800">
                <a:solidFill>
                  <a:srgbClr val="1B2A40"/>
                </a:solidFill>
                <a:latin typeface="Calibri"/>
              </a:rPr>
              <a:t>Fahrzeugtechnik: die sensible Bremse richtig einschätzen</a:t>
            </a:r>
          </a:p>
          <a:p>
            <a:pPr>
              <a:spcAft>
                <a:spcPts val="1000"/>
              </a:spcAft>
            </a:pPr>
            <a:r>
              <a:rPr sz="1800" b="1">
                <a:solidFill>
                  <a:srgbClr val="178A41"/>
                </a:solidFill>
                <a:latin typeface="Calibri"/>
              </a:rPr>
              <a:t>•  </a:t>
            </a:r>
            <a:r>
              <a:rPr sz="1800">
                <a:solidFill>
                  <a:srgbClr val="1B2A40"/>
                </a:solidFill>
                <a:latin typeface="Calibri"/>
              </a:rPr>
              <a:t>Methoden: kurze Präsentation, Diskussion, Fallbeispiele</a:t>
            </a:r>
          </a:p>
        </p:txBody>
      </p:sp>
      <p:pic>
        <p:nvPicPr>
          <p:cNvPr id="7" name="Picture 6" descr="scootskills-logo.webp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6126480"/>
            <a:ext cx="925830" cy="411480"/>
          </a:xfrm>
          <a:prstGeom prst="rect">
            <a:avLst/>
          </a:prstGeom>
        </p:spPr>
      </p:pic>
      <p:pic>
        <p:nvPicPr>
          <p:cNvPr id="8" name="Picture 7" descr="DVW_rg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81360" y="5989320"/>
            <a:ext cx="825758" cy="54864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201168"/>
          </a:xfrm>
          <a:prstGeom prst="rect">
            <a:avLst/>
          </a:prstGeom>
          <a:solidFill>
            <a:srgbClr val="1F9E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457200"/>
            <a:ext cx="109728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1300" b="1">
                <a:solidFill>
                  <a:srgbClr val="178A41"/>
                </a:solidFill>
                <a:latin typeface="Calibri"/>
              </a:rPr>
              <a:t>REGELN &amp; RECHT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777240"/>
            <a:ext cx="1097280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3000" b="1">
                <a:solidFill>
                  <a:srgbClr val="143A5E"/>
                </a:solidFill>
                <a:latin typeface="Calibri"/>
              </a:rPr>
              <a:t>Die wichtigsten Regeln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600200"/>
            <a:ext cx="2011680" cy="38100"/>
          </a:xfrm>
          <a:prstGeom prst="rect">
            <a:avLst/>
          </a:prstGeom>
          <a:solidFill>
            <a:srgbClr val="1F9E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920240"/>
            <a:ext cx="10881360" cy="4206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700" b="1">
                <a:solidFill>
                  <a:srgbClr val="178A41"/>
                </a:solidFill>
                <a:latin typeface="Calibri"/>
              </a:rPr>
              <a:t>•  </a:t>
            </a:r>
            <a:r>
              <a:rPr sz="1700" b="1">
                <a:solidFill>
                  <a:srgbClr val="1B2A40"/>
                </a:solidFill>
                <a:latin typeface="Calibri"/>
              </a:rPr>
              <a:t>Ab 14 Jahren: </a:t>
            </a:r>
            <a:r>
              <a:rPr sz="1700">
                <a:solidFill>
                  <a:srgbClr val="1B2A40"/>
                </a:solidFill>
                <a:latin typeface="Calibri"/>
              </a:rPr>
              <a:t>kein Führerschein und keine Prüfbescheinigung nötig.</a:t>
            </a:r>
          </a:p>
          <a:p>
            <a:pPr>
              <a:spcAft>
                <a:spcPts val="1000"/>
              </a:spcAft>
            </a:pPr>
            <a:r>
              <a:rPr sz="1700" b="1">
                <a:solidFill>
                  <a:srgbClr val="178A41"/>
                </a:solidFill>
                <a:latin typeface="Calibri"/>
              </a:rPr>
              <a:t>•  </a:t>
            </a:r>
            <a:r>
              <a:rPr sz="1700" b="1">
                <a:solidFill>
                  <a:srgbClr val="1B2A40"/>
                </a:solidFill>
                <a:latin typeface="Calibri"/>
              </a:rPr>
              <a:t>Versicherung Pflicht: </a:t>
            </a:r>
            <a:r>
              <a:rPr sz="1700">
                <a:solidFill>
                  <a:srgbClr val="1B2A40"/>
                </a:solidFill>
                <a:latin typeface="Calibri"/>
              </a:rPr>
              <a:t>gültige Versicherungsplakette am Fahrzeug; das Fahrzeug braucht eine Betriebserlaubnis (ABE).</a:t>
            </a:r>
          </a:p>
          <a:p>
            <a:pPr>
              <a:spcAft>
                <a:spcPts val="1000"/>
              </a:spcAft>
            </a:pPr>
            <a:r>
              <a:rPr sz="1700" b="1">
                <a:solidFill>
                  <a:srgbClr val="178A41"/>
                </a:solidFill>
                <a:latin typeface="Calibri"/>
              </a:rPr>
              <a:t>•  </a:t>
            </a:r>
            <a:r>
              <a:rPr sz="1700" b="1">
                <a:solidFill>
                  <a:srgbClr val="1B2A40"/>
                </a:solidFill>
                <a:latin typeface="Calibri"/>
              </a:rPr>
              <a:t>Richtige Fläche: </a:t>
            </a:r>
            <a:r>
              <a:rPr sz="1700">
                <a:solidFill>
                  <a:srgbClr val="1B2A40"/>
                </a:solidFill>
                <a:latin typeface="Calibri"/>
              </a:rPr>
              <a:t>Radweg oder Fahrbahn — nie Gehweg oder Fußgängerzone.</a:t>
            </a:r>
          </a:p>
          <a:p>
            <a:pPr>
              <a:spcAft>
                <a:spcPts val="1000"/>
              </a:spcAft>
            </a:pPr>
            <a:r>
              <a:rPr sz="1700" b="1">
                <a:solidFill>
                  <a:srgbClr val="178A41"/>
                </a:solidFill>
                <a:latin typeface="Calibri"/>
              </a:rPr>
              <a:t>•  </a:t>
            </a:r>
            <a:r>
              <a:rPr sz="1700" b="1">
                <a:solidFill>
                  <a:srgbClr val="1B2A40"/>
                </a:solidFill>
                <a:latin typeface="Calibri"/>
              </a:rPr>
              <a:t>Eine Person pro Scooter: </a:t>
            </a:r>
            <a:r>
              <a:rPr sz="1700">
                <a:solidFill>
                  <a:srgbClr val="1B2A40"/>
                </a:solidFill>
                <a:latin typeface="Calibri"/>
              </a:rPr>
              <a:t>kein Beifahren, kein Handy in der Hand.</a:t>
            </a:r>
          </a:p>
          <a:p>
            <a:pPr>
              <a:spcAft>
                <a:spcPts val="1000"/>
              </a:spcAft>
            </a:pPr>
            <a:r>
              <a:rPr sz="1700" b="1">
                <a:solidFill>
                  <a:srgbClr val="178A41"/>
                </a:solidFill>
                <a:latin typeface="Calibri"/>
              </a:rPr>
              <a:t>•  </a:t>
            </a:r>
            <a:r>
              <a:rPr sz="1700" b="1">
                <a:solidFill>
                  <a:srgbClr val="1B2A40"/>
                </a:solidFill>
                <a:latin typeface="Calibri"/>
              </a:rPr>
              <a:t>Alkohol wie beim Auto: </a:t>
            </a:r>
            <a:r>
              <a:rPr sz="1700">
                <a:solidFill>
                  <a:srgbClr val="1B2A40"/>
                </a:solidFill>
                <a:latin typeface="Calibri"/>
              </a:rPr>
              <a:t>unter 21 und in der Probezeit gilt 0,0 Promille.</a:t>
            </a:r>
          </a:p>
          <a:p>
            <a:pPr>
              <a:spcAft>
                <a:spcPts val="1000"/>
              </a:spcAft>
            </a:pPr>
            <a:r>
              <a:rPr sz="1700" b="1">
                <a:solidFill>
                  <a:srgbClr val="178A41"/>
                </a:solidFill>
                <a:latin typeface="Calibri"/>
              </a:rPr>
              <a:t>•  </a:t>
            </a:r>
            <a:r>
              <a:rPr sz="1700" b="1">
                <a:solidFill>
                  <a:srgbClr val="1B2A40"/>
                </a:solidFill>
                <a:latin typeface="Calibri"/>
              </a:rPr>
              <a:t>Helm: </a:t>
            </a:r>
            <a:r>
              <a:rPr sz="1700">
                <a:solidFill>
                  <a:srgbClr val="1B2A40"/>
                </a:solidFill>
                <a:latin typeface="Calibri"/>
              </a:rPr>
              <a:t>keine Pflicht, aber dringend empfohlen.</a:t>
            </a:r>
          </a:p>
        </p:txBody>
      </p:sp>
      <p:pic>
        <p:nvPicPr>
          <p:cNvPr id="7" name="Picture 6" descr="scootskills-logo.webp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6126480"/>
            <a:ext cx="925830" cy="411480"/>
          </a:xfrm>
          <a:prstGeom prst="rect">
            <a:avLst/>
          </a:prstGeom>
        </p:spPr>
      </p:pic>
      <p:pic>
        <p:nvPicPr>
          <p:cNvPr id="8" name="Picture 7" descr="DVW_rg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81360" y="5989320"/>
            <a:ext cx="825758" cy="54864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201168"/>
          </a:xfrm>
          <a:prstGeom prst="rect">
            <a:avLst/>
          </a:prstGeom>
          <a:solidFill>
            <a:srgbClr val="1F9E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457200"/>
            <a:ext cx="109728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1300" b="1">
                <a:solidFill>
                  <a:srgbClr val="178A41"/>
                </a:solidFill>
                <a:latin typeface="Calibri"/>
              </a:rPr>
              <a:t>REGELN &amp; RECHT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777240"/>
            <a:ext cx="1097280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3000" b="1">
                <a:solidFill>
                  <a:srgbClr val="143A5E"/>
                </a:solidFill>
                <a:latin typeface="Calibri"/>
              </a:rPr>
              <a:t>Wenn es teuer wird — Bußgelder (Auswahl)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600200"/>
            <a:ext cx="2011680" cy="38100"/>
          </a:xfrm>
          <a:prstGeom prst="rect">
            <a:avLst/>
          </a:prstGeom>
          <a:solidFill>
            <a:srgbClr val="1F9E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920240"/>
            <a:ext cx="10881360" cy="3566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700" b="1">
                <a:solidFill>
                  <a:srgbClr val="178A41"/>
                </a:solidFill>
                <a:latin typeface="Calibri"/>
              </a:rPr>
              <a:t>•  </a:t>
            </a:r>
            <a:r>
              <a:rPr sz="1700" b="1">
                <a:solidFill>
                  <a:srgbClr val="1B2A40"/>
                </a:solidFill>
                <a:latin typeface="Calibri"/>
              </a:rPr>
              <a:t>Auf dem Gehweg fahren: </a:t>
            </a:r>
            <a:r>
              <a:rPr sz="1700">
                <a:solidFill>
                  <a:srgbClr val="1B2A40"/>
                </a:solidFill>
                <a:latin typeface="Calibri"/>
              </a:rPr>
              <a:t>15–30 €</a:t>
            </a:r>
          </a:p>
          <a:p>
            <a:pPr>
              <a:spcAft>
                <a:spcPts val="1000"/>
              </a:spcAft>
            </a:pPr>
            <a:r>
              <a:rPr sz="1700" b="1">
                <a:solidFill>
                  <a:srgbClr val="178A41"/>
                </a:solidFill>
                <a:latin typeface="Calibri"/>
              </a:rPr>
              <a:t>•  </a:t>
            </a:r>
            <a:r>
              <a:rPr sz="1700" b="1">
                <a:solidFill>
                  <a:srgbClr val="1B2A40"/>
                </a:solidFill>
                <a:latin typeface="Calibri"/>
              </a:rPr>
              <a:t>Zu zweit auf einem E-Scooter: </a:t>
            </a:r>
            <a:r>
              <a:rPr sz="1700">
                <a:solidFill>
                  <a:srgbClr val="1B2A40"/>
                </a:solidFill>
                <a:latin typeface="Calibri"/>
              </a:rPr>
              <a:t>10 €</a:t>
            </a:r>
          </a:p>
          <a:p>
            <a:pPr>
              <a:spcAft>
                <a:spcPts val="1000"/>
              </a:spcAft>
            </a:pPr>
            <a:r>
              <a:rPr sz="1700" b="1">
                <a:solidFill>
                  <a:srgbClr val="178A41"/>
                </a:solidFill>
                <a:latin typeface="Calibri"/>
              </a:rPr>
              <a:t>•  </a:t>
            </a:r>
            <a:r>
              <a:rPr sz="1700" b="1">
                <a:solidFill>
                  <a:srgbClr val="1B2A40"/>
                </a:solidFill>
                <a:latin typeface="Calibri"/>
              </a:rPr>
              <a:t>Ohne Versicherungsplakette: </a:t>
            </a:r>
            <a:r>
              <a:rPr sz="1700">
                <a:solidFill>
                  <a:srgbClr val="1B2A40"/>
                </a:solidFill>
                <a:latin typeface="Calibri"/>
              </a:rPr>
              <a:t>40 €</a:t>
            </a:r>
          </a:p>
          <a:p>
            <a:pPr>
              <a:spcAft>
                <a:spcPts val="1000"/>
              </a:spcAft>
            </a:pPr>
            <a:r>
              <a:rPr sz="1700" b="1">
                <a:solidFill>
                  <a:srgbClr val="178A41"/>
                </a:solidFill>
                <a:latin typeface="Calibri"/>
              </a:rPr>
              <a:t>•  </a:t>
            </a:r>
            <a:r>
              <a:rPr sz="1700" b="1">
                <a:solidFill>
                  <a:srgbClr val="1B2A40"/>
                </a:solidFill>
                <a:latin typeface="Calibri"/>
              </a:rPr>
              <a:t>Handy am Lenker benutzt: </a:t>
            </a:r>
            <a:r>
              <a:rPr sz="1700">
                <a:solidFill>
                  <a:srgbClr val="1B2A40"/>
                </a:solidFill>
                <a:latin typeface="Calibri"/>
              </a:rPr>
              <a:t>100 €</a:t>
            </a:r>
          </a:p>
          <a:p>
            <a:pPr>
              <a:spcAft>
                <a:spcPts val="1000"/>
              </a:spcAft>
            </a:pPr>
            <a:r>
              <a:rPr sz="1700" b="1">
                <a:solidFill>
                  <a:srgbClr val="178A41"/>
                </a:solidFill>
                <a:latin typeface="Calibri"/>
              </a:rPr>
              <a:t>•  </a:t>
            </a:r>
            <a:r>
              <a:rPr sz="1700" b="1">
                <a:solidFill>
                  <a:srgbClr val="1B2A40"/>
                </a:solidFill>
                <a:latin typeface="Calibri"/>
              </a:rPr>
              <a:t>Bei Rot über die Ampel: </a:t>
            </a:r>
            <a:r>
              <a:rPr sz="1700">
                <a:solidFill>
                  <a:srgbClr val="1B2A40"/>
                </a:solidFill>
                <a:latin typeface="Calibri"/>
              </a:rPr>
              <a:t>60–180 €</a:t>
            </a:r>
          </a:p>
          <a:p>
            <a:pPr>
              <a:spcAft>
                <a:spcPts val="1000"/>
              </a:spcAft>
            </a:pPr>
            <a:r>
              <a:rPr sz="1700" b="1">
                <a:solidFill>
                  <a:srgbClr val="178A41"/>
                </a:solidFill>
                <a:latin typeface="Calibri"/>
              </a:rPr>
              <a:t>•  </a:t>
            </a:r>
            <a:r>
              <a:rPr sz="1700" b="1">
                <a:solidFill>
                  <a:srgbClr val="1B2A40"/>
                </a:solidFill>
                <a:latin typeface="Calibri"/>
              </a:rPr>
              <a:t>Behinderung beim Abstellen: </a:t>
            </a:r>
            <a:r>
              <a:rPr sz="1700">
                <a:solidFill>
                  <a:srgbClr val="1B2A40"/>
                </a:solidFill>
                <a:latin typeface="Calibri"/>
              </a:rPr>
              <a:t>20–30 €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5577840"/>
            <a:ext cx="1088136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1300" b="0">
                <a:solidFill>
                  <a:srgbClr val="6B7480"/>
                </a:solidFill>
                <a:latin typeface="Calibri"/>
              </a:rPr>
              <a:t>Auswahl aus dem bundeseinheitlichen Bußgeldkatalog · mehr unter scootskills.de/wissen/recht/</a:t>
            </a:r>
          </a:p>
        </p:txBody>
      </p:sp>
      <p:pic>
        <p:nvPicPr>
          <p:cNvPr id="8" name="Picture 7" descr="scootskills-logo.webp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6126480"/>
            <a:ext cx="925830" cy="411480"/>
          </a:xfrm>
          <a:prstGeom prst="rect">
            <a:avLst/>
          </a:prstGeom>
        </p:spPr>
      </p:pic>
      <p:pic>
        <p:nvPicPr>
          <p:cNvPr id="9" name="Picture 8" descr="DVW_rg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81360" y="5989320"/>
            <a:ext cx="825758" cy="54864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